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82" r:id="rId5"/>
    <p:sldId id="283" r:id="rId6"/>
    <p:sldId id="299" r:id="rId7"/>
    <p:sldId id="306" r:id="rId8"/>
    <p:sldId id="307" r:id="rId9"/>
    <p:sldId id="29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574" autoAdjust="0"/>
  </p:normalViewPr>
  <p:slideViewPr>
    <p:cSldViewPr snapToGrid="0">
      <p:cViewPr varScale="1">
        <p:scale>
          <a:sx n="67" d="100"/>
          <a:sy n="67" d="100"/>
        </p:scale>
        <p:origin x="604" y="6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8/10/2019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8/10/2019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80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700" spc="3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kachava.github.io/foodprices/Dashboard/index.html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10" Type="http://schemas.openxmlformats.org/officeDocument/2006/relationships/image" Target="../media/image22.jpeg"/><Relationship Id="rId4" Type="http://schemas.openxmlformats.org/officeDocument/2006/relationships/image" Target="../media/image16.png"/><Relationship Id="rId9" Type="http://schemas.openxmlformats.org/officeDocument/2006/relationships/image" Target="../media/image2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2891464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372" y="4071308"/>
            <a:ext cx="5124443" cy="999487"/>
          </a:xfrm>
        </p:spPr>
        <p:txBody>
          <a:bodyPr/>
          <a:lstStyle/>
          <a:p>
            <a:r>
              <a:rPr lang="en-US" sz="2800" i="1" spc="-150" dirty="0">
                <a:latin typeface="+mj-lt"/>
              </a:rPr>
              <a:t>Final Project</a:t>
            </a:r>
          </a:p>
          <a:p>
            <a:r>
              <a:rPr lang="en-US" sz="2800" i="1" spc="-150" dirty="0">
                <a:latin typeface="+mj-lt"/>
              </a:rPr>
              <a:t>Data Analytics Boot Camp ’19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CFD72F-E48F-424D-B16D-AF1B38B9D2F6}"/>
              </a:ext>
            </a:extLst>
          </p:cNvPr>
          <p:cNvSpPr txBox="1"/>
          <p:nvPr/>
        </p:nvSpPr>
        <p:spPr>
          <a:xfrm>
            <a:off x="739644" y="3156580"/>
            <a:ext cx="44981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Food Prices</a:t>
            </a:r>
            <a:endParaRPr lang="es-MX" sz="40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pic>
        <p:nvPicPr>
          <p:cNvPr id="12" name="Picture Placeholder 8" descr="Farmland landscape" title="Farmland landscape">
            <a:extLst>
              <a:ext uri="{FF2B5EF4-FFF2-40B4-BE49-F238E27FC236}">
                <a16:creationId xmlns:a16="http://schemas.microsoft.com/office/drawing/2014/main" id="{E290ECA6-1542-4D2E-8EB0-95F95B62FD6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636750" y="112489"/>
            <a:ext cx="6027501" cy="6137086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228195D-179D-47D9-A1AE-BF37AE57B713}"/>
              </a:ext>
            </a:extLst>
          </p:cNvPr>
          <p:cNvSpPr/>
          <p:nvPr/>
        </p:nvSpPr>
        <p:spPr>
          <a:xfrm>
            <a:off x="661416" y="5879990"/>
            <a:ext cx="756818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Blanca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Chavarría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| Nancy Torres | Rubén Colmenares |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Yozgart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Álvarez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1798EA8-050B-46BD-9310-0EC2D8D40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755" y="2019514"/>
            <a:ext cx="5132479" cy="32038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6112565" cy="69574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9633" y="1840206"/>
            <a:ext cx="6288840" cy="1512954"/>
          </a:xfrm>
        </p:spPr>
        <p:txBody>
          <a:bodyPr/>
          <a:lstStyle/>
          <a:p>
            <a:r>
              <a:rPr lang="en-US" sz="2000" dirty="0"/>
              <a:t>How much does basic food products cost?</a:t>
            </a:r>
          </a:p>
          <a:p>
            <a:r>
              <a:rPr lang="en-US" sz="2000" dirty="0"/>
              <a:t>Which countries produces them?</a:t>
            </a:r>
          </a:p>
          <a:p>
            <a:r>
              <a:rPr lang="en-US" sz="2000" dirty="0"/>
              <a:t>How much do the prices change over time?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19A3E5A-26C9-43FF-8628-25B3E7FF2EB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BA6CF9-715E-4CD8-BD78-5B677CAF3020}"/>
              </a:ext>
            </a:extLst>
          </p:cNvPr>
          <p:cNvSpPr txBox="1"/>
          <p:nvPr/>
        </p:nvSpPr>
        <p:spPr>
          <a:xfrm>
            <a:off x="495571" y="3206770"/>
            <a:ext cx="57772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are some questions we posed for our project and inspired us for the following analysis. </a:t>
            </a:r>
            <a:endParaRPr lang="es-MX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43E7E1-1E8F-4698-9535-1A2C290F551F}"/>
              </a:ext>
            </a:extLst>
          </p:cNvPr>
          <p:cNvSpPr txBox="1"/>
          <p:nvPr/>
        </p:nvSpPr>
        <p:spPr>
          <a:xfrm>
            <a:off x="516834" y="4231048"/>
            <a:ext cx="5777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Datasets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s-MX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7C28B493-BFC5-4C4C-86B3-6A9DCCE4C76B}"/>
              </a:ext>
            </a:extLst>
          </p:cNvPr>
          <p:cNvSpPr txBox="1">
            <a:spLocks/>
          </p:cNvSpPr>
          <p:nvPr/>
        </p:nvSpPr>
        <p:spPr>
          <a:xfrm>
            <a:off x="899633" y="4919890"/>
            <a:ext cx="6288840" cy="151295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FAO, yearly North America prices from 2000 to 2017 – Mexico’s Trade from 1986 to 2016 – Mexico’s Production from 1961 to 2017</a:t>
            </a:r>
          </a:p>
          <a:p>
            <a:r>
              <a:rPr lang="en-US" sz="2000" dirty="0"/>
              <a:t>INEGI, monthly average Mexico prices for 2011 - 2017</a:t>
            </a:r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Technologies used for the 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386" y="2235376"/>
            <a:ext cx="5472000" cy="3681600"/>
          </a:xfrm>
        </p:spPr>
        <p:txBody>
          <a:bodyPr/>
          <a:lstStyle/>
          <a:p>
            <a:r>
              <a:rPr lang="es-MX" sz="2000" dirty="0"/>
              <a:t>Python </a:t>
            </a:r>
          </a:p>
          <a:p>
            <a:r>
              <a:rPr lang="es-MX" sz="2000" dirty="0"/>
              <a:t>Pandas</a:t>
            </a:r>
          </a:p>
          <a:p>
            <a:r>
              <a:rPr lang="es-MX" sz="2000" dirty="0" err="1"/>
              <a:t>Matplotlib</a:t>
            </a:r>
            <a:endParaRPr lang="es-MX" sz="2000" dirty="0"/>
          </a:p>
          <a:p>
            <a:r>
              <a:rPr lang="es-MX" sz="2000" dirty="0" err="1"/>
              <a:t>Scikit-Learn</a:t>
            </a:r>
            <a:endParaRPr lang="es-MX" sz="2000" dirty="0"/>
          </a:p>
          <a:p>
            <a:r>
              <a:rPr lang="es-MX" sz="2000" dirty="0" err="1"/>
              <a:t>Statsmodels</a:t>
            </a:r>
            <a:endParaRPr lang="es-MX" sz="2000" dirty="0"/>
          </a:p>
          <a:p>
            <a:r>
              <a:rPr lang="es-MX" sz="2000" dirty="0"/>
              <a:t>HTML / CSS / Bootstrap</a:t>
            </a:r>
          </a:p>
          <a:p>
            <a:r>
              <a:rPr lang="es-MX" sz="2000" dirty="0"/>
              <a:t>JavaScript</a:t>
            </a:r>
          </a:p>
          <a:p>
            <a:r>
              <a:rPr lang="es-MX" sz="2000" dirty="0"/>
              <a:t>Amazon AWS</a:t>
            </a:r>
          </a:p>
          <a:p>
            <a:r>
              <a:rPr lang="es-MX" sz="2000" dirty="0" err="1"/>
              <a:t>Tableau</a:t>
            </a:r>
            <a:r>
              <a:rPr lang="es-MX" sz="2000" dirty="0"/>
              <a:t> </a:t>
            </a:r>
            <a:r>
              <a:rPr lang="en-US" sz="2000" dirty="0"/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848A4223-E140-4181-B8B5-280C5DD92EE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4980" r="14980"/>
          <a:stretch>
            <a:fillRect/>
          </a:stretch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0BECFA-B7A3-4E88-820D-851D752F0AFA}"/>
              </a:ext>
            </a:extLst>
          </p:cNvPr>
          <p:cNvSpPr txBox="1"/>
          <p:nvPr/>
        </p:nvSpPr>
        <p:spPr>
          <a:xfrm>
            <a:off x="3591339" y="6056668"/>
            <a:ext cx="2312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b="1" dirty="0">
                <a:hlinkClick r:id="rId3"/>
              </a:rPr>
              <a:t>Dashboard</a:t>
            </a:r>
            <a:endParaRPr lang="es-MX" b="1" dirty="0"/>
          </a:p>
        </p:txBody>
      </p:sp>
    </p:spTree>
    <p:extLst>
      <p:ext uri="{BB962C8B-B14F-4D97-AF65-F5344CB8AC3E}">
        <p14:creationId xmlns:p14="http://schemas.microsoft.com/office/powerpoint/2010/main" val="294249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Tomato price prediction with ARIMA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 descr="Resultado de imagen para jitomate saladet">
            <a:extLst>
              <a:ext uri="{FF2B5EF4-FFF2-40B4-BE49-F238E27FC236}">
                <a16:creationId xmlns:a16="http://schemas.microsoft.com/office/drawing/2014/main" id="{9405892C-3FA2-4A88-B29B-C12678FAB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6677" y="1477288"/>
            <a:ext cx="3903423" cy="390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C2F919E8-C1ED-4CA1-9BFF-1C298650788E}"/>
              </a:ext>
            </a:extLst>
          </p:cNvPr>
          <p:cNvSpPr txBox="1">
            <a:spLocks/>
          </p:cNvSpPr>
          <p:nvPr/>
        </p:nvSpPr>
        <p:spPr>
          <a:xfrm>
            <a:off x="761386" y="1763439"/>
            <a:ext cx="5142416" cy="466256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Goal</a:t>
            </a:r>
            <a:r>
              <a:rPr lang="en-US" sz="2000" dirty="0"/>
              <a:t>. Predict the price per kg. of tomato (</a:t>
            </a:r>
            <a:r>
              <a:rPr lang="en-US" sz="2000" dirty="0" err="1"/>
              <a:t>saladette</a:t>
            </a:r>
            <a:r>
              <a:rPr lang="en-US" sz="2000" dirty="0"/>
              <a:t>) in CDMX</a:t>
            </a:r>
          </a:p>
          <a:p>
            <a:endParaRPr lang="en-US" sz="500" dirty="0"/>
          </a:p>
          <a:p>
            <a:r>
              <a:rPr lang="en-US" sz="2000" b="1" dirty="0"/>
              <a:t>Data</a:t>
            </a:r>
            <a:r>
              <a:rPr lang="en-US" sz="2000" dirty="0"/>
              <a:t>. Prices by INEGI from 2011 to 2017</a:t>
            </a:r>
          </a:p>
          <a:p>
            <a:endParaRPr lang="en-US" sz="500" dirty="0"/>
          </a:p>
          <a:p>
            <a:r>
              <a:rPr lang="en-US" sz="2000" b="1" dirty="0"/>
              <a:t>Algorithm</a:t>
            </a:r>
            <a:r>
              <a:rPr lang="en-US" sz="2000" dirty="0"/>
              <a:t>. ARIMA as it is meant for time </a:t>
            </a:r>
            <a:r>
              <a:rPr lang="en-US" sz="2000" dirty="0" err="1"/>
              <a:t>serie</a:t>
            </a:r>
            <a:r>
              <a:rPr lang="en-US" sz="2000" dirty="0"/>
              <a:t>, requires more than 50 observations that is why information is per month</a:t>
            </a:r>
          </a:p>
          <a:p>
            <a:endParaRPr lang="en-US" sz="500" dirty="0"/>
          </a:p>
          <a:p>
            <a:r>
              <a:rPr lang="en-US" sz="2000" b="1" dirty="0"/>
              <a:t>Results</a:t>
            </a:r>
            <a:r>
              <a:rPr lang="en-US" sz="2000" dirty="0"/>
              <a:t>. An ARIMA model that can predict prices for future months for the short term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7A96413-7530-48F8-9364-E873E0FE48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91" t="6684" r="7031" b="51215"/>
          <a:stretch/>
        </p:blipFill>
        <p:spPr>
          <a:xfrm>
            <a:off x="8712622" y="5202331"/>
            <a:ext cx="3178889" cy="11540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6469309-20D2-4383-A849-1D1AAC4E1F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301"/>
          <a:stretch/>
        </p:blipFill>
        <p:spPr>
          <a:xfrm>
            <a:off x="6501591" y="1559698"/>
            <a:ext cx="2017871" cy="150744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3656A92-D2AF-4BA2-B413-3AA5EAAA8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6751" y="3557118"/>
            <a:ext cx="2202225" cy="15450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ECB2F8B-C853-47E7-BDCE-7A57BEDC1B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46060" y="118643"/>
            <a:ext cx="2668756" cy="158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623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Tomato price prediction with LSTM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386" y="1763439"/>
            <a:ext cx="5142416" cy="4662561"/>
          </a:xfrm>
        </p:spPr>
        <p:txBody>
          <a:bodyPr/>
          <a:lstStyle/>
          <a:p>
            <a:r>
              <a:rPr lang="en-US" sz="2000" b="1" dirty="0"/>
              <a:t>Goal</a:t>
            </a:r>
            <a:r>
              <a:rPr lang="en-US" sz="2000" dirty="0"/>
              <a:t>. Predict whether prices will be going up or going down using Machine Learning</a:t>
            </a:r>
          </a:p>
          <a:p>
            <a:endParaRPr lang="en-US" sz="500" dirty="0"/>
          </a:p>
          <a:p>
            <a:r>
              <a:rPr lang="en-US" sz="2000" b="1" dirty="0"/>
              <a:t>Data</a:t>
            </a:r>
            <a:r>
              <a:rPr lang="en-US" sz="2000" dirty="0"/>
              <a:t>. Prices reported by Mexico to the FAO from 1991 to 2017</a:t>
            </a:r>
          </a:p>
          <a:p>
            <a:endParaRPr lang="en-US" sz="500" dirty="0"/>
          </a:p>
          <a:p>
            <a:r>
              <a:rPr lang="en-US" sz="2000" b="1" dirty="0"/>
              <a:t>Algorithm</a:t>
            </a:r>
            <a:r>
              <a:rPr lang="en-US" sz="2000" dirty="0"/>
              <a:t>. LSTM are well suited to learn from important experiences that have very long-time lags in between; includes memory states that decide what information should be propagated further at each timestep</a:t>
            </a:r>
          </a:p>
          <a:p>
            <a:endParaRPr lang="en-US" sz="500" dirty="0"/>
          </a:p>
          <a:p>
            <a:r>
              <a:rPr lang="en-US" sz="2000" b="1" dirty="0"/>
              <a:t>Results</a:t>
            </a:r>
            <a:r>
              <a:rPr lang="en-US" sz="2000" dirty="0"/>
              <a:t>. On average the </a:t>
            </a:r>
            <a:r>
              <a:rPr lang="en-US" sz="2000" b="1" dirty="0"/>
              <a:t>Hyper tuned Bidirectional model using </a:t>
            </a:r>
            <a:r>
              <a:rPr lang="en-US" sz="2000" b="1" dirty="0" err="1"/>
              <a:t>GridSearchCV</a:t>
            </a:r>
            <a:r>
              <a:rPr lang="en-US" sz="2000" dirty="0"/>
              <a:t> was better (the difference between the actual and the predicted values was smaller)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3074" name="Picture 2" descr="Resultado de imagen para tomato">
            <a:extLst>
              <a:ext uri="{FF2B5EF4-FFF2-40B4-BE49-F238E27FC236}">
                <a16:creationId xmlns:a16="http://schemas.microsoft.com/office/drawing/2014/main" id="{F6DD93A9-E8DC-4F69-A849-E7D112AF5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1398" y="1783756"/>
            <a:ext cx="3290488" cy="3290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0E64CD-3CD6-4FDF-A457-DE28C65D25E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600" y="1200338"/>
            <a:ext cx="2637155" cy="15629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E24F16-8363-497E-A640-F8502947E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7391" y="5330127"/>
            <a:ext cx="2637156" cy="1217697"/>
          </a:xfrm>
          <a:prstGeom prst="rect">
            <a:avLst/>
          </a:prstGeom>
        </p:spPr>
      </p:pic>
      <p:pic>
        <p:nvPicPr>
          <p:cNvPr id="12" name="Picture 11" descr="A picture containing object&#10;&#10;Description automatically generated">
            <a:extLst>
              <a:ext uri="{FF2B5EF4-FFF2-40B4-BE49-F238E27FC236}">
                <a16:creationId xmlns:a16="http://schemas.microsoft.com/office/drawing/2014/main" id="{CBF05110-462E-4068-B297-D16A0A7DFF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0162" y="4079199"/>
            <a:ext cx="2760868" cy="11961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0BC9CA-FFF6-4E2E-AD5E-AC498B1E12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8017" y="760537"/>
            <a:ext cx="1803922" cy="91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331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51A2C98-AF4A-453D-882B-3123746E8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64575" y="3906982"/>
            <a:ext cx="28505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Icon - User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6648" y="4797111"/>
            <a:ext cx="218900" cy="218900"/>
          </a:xfrm>
          <a:prstGeom prst="rect">
            <a:avLst/>
          </a:prstGeom>
        </p:spPr>
      </p:pic>
      <p:pic>
        <p:nvPicPr>
          <p:cNvPr id="10" name="Graphic 9" descr="Icon - Smart Phone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6648" y="5205871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+1 23 987 6554</a:t>
            </a:r>
          </a:p>
        </p:txBody>
      </p:sp>
      <p:pic>
        <p:nvPicPr>
          <p:cNvPr id="9" name="Graphic 8" descr="Icon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6648" y="5573589"/>
            <a:ext cx="218900" cy="218900"/>
          </a:xfrm>
          <a:prstGeom prst="rect">
            <a:avLst/>
          </a:prstGeom>
        </p:spPr>
      </p:pic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19789" y="5941307"/>
            <a:ext cx="244786" cy="244786"/>
          </a:xfrm>
          <a:prstGeom prst="rect">
            <a:avLst/>
          </a:prstGeom>
        </p:spPr>
      </p:pic>
      <p:pic>
        <p:nvPicPr>
          <p:cNvPr id="12" name="Picture Placeholder 11" descr="Green fern" title="Green fern">
            <a:extLst>
              <a:ext uri="{FF2B5EF4-FFF2-40B4-BE49-F238E27FC236}">
                <a16:creationId xmlns:a16="http://schemas.microsoft.com/office/drawing/2014/main" id="{4323005A-5C0E-47CB-A851-80B7F2A01FA9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B698F-A136-4697-955C-E890CBA9AD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A1134FF-766B-43C1-96E1-9C015C7DE5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BBC0773-EDF5-4E33-B2DF-5713F21232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13EEEBEA-0D29-4673-84D2-C483C2249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111B19-7283-4751-B1F8-E7CC95678A87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TF78453729</Template>
  <TotalTime>0</TotalTime>
  <Words>285</Words>
  <Application>Microsoft Office PowerPoint</Application>
  <PresentationFormat>Widescreen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Corbel</vt:lpstr>
      <vt:lpstr>Garamond</vt:lpstr>
      <vt:lpstr>Times New Roman</vt:lpstr>
      <vt:lpstr>Office Theme</vt:lpstr>
      <vt:lpstr>PowerPoint Presentation</vt:lpstr>
      <vt:lpstr>Overview</vt:lpstr>
      <vt:lpstr>Approach</vt:lpstr>
      <vt:lpstr>Tomato price prediction with ARIMA</vt:lpstr>
      <vt:lpstr>Tomato price prediction with LSTM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2019-08-08T18:52:27Z</dcterms:created>
  <dcterms:modified xsi:type="dcterms:W3CDTF">2019-08-10T06:24:28Z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